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Ultra-Bold Italics" charset="1" panose="00000000000000000000"/>
      <p:regular r:id="rId20"/>
    </p:embeddedFont>
    <p:embeddedFont>
      <p:font typeface="Garet Heavy" charset="1" panose="00000000000000000000"/>
      <p:regular r:id="rId21"/>
    </p:embeddedFont>
    <p:embeddedFont>
      <p:font typeface="Garet Heavy Italics" charset="1" panose="00000000000000000000"/>
      <p:regular r:id="rId22"/>
    </p:embeddedFont>
    <p:embeddedFont>
      <p:font typeface="Now" charset="1" panose="00000500000000000000"/>
      <p:regular r:id="rId23"/>
    </p:embeddedFont>
    <p:embeddedFont>
      <p:font typeface="Now Bold" charset="1" panose="00000800000000000000"/>
      <p:regular r:id="rId24"/>
    </p:embeddedFont>
    <p:embeddedFont>
      <p:font typeface="Now Thin" charset="1" panose="00000300000000000000"/>
      <p:regular r:id="rId25"/>
    </p:embeddedFont>
    <p:embeddedFont>
      <p:font typeface="Now Light" charset="1" panose="00000400000000000000"/>
      <p:regular r:id="rId26"/>
    </p:embeddedFont>
    <p:embeddedFont>
      <p:font typeface="Now Medium" charset="1" panose="00000600000000000000"/>
      <p:regular r:id="rId27"/>
    </p:embeddedFont>
    <p:embeddedFont>
      <p:font typeface="Now Heavy" charset="1" panose="00000A00000000000000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Light" charset="1" panose="00000400000000000000"/>
      <p:regular r:id="rId33"/>
    </p:embeddedFont>
    <p:embeddedFont>
      <p:font typeface="Open Sauce Light Italics" charset="1" panose="00000400000000000000"/>
      <p:regular r:id="rId34"/>
    </p:embeddedFont>
    <p:embeddedFont>
      <p:font typeface="Open Sauce Medium" charset="1" panose="00000600000000000000"/>
      <p:regular r:id="rId35"/>
    </p:embeddedFont>
    <p:embeddedFont>
      <p:font typeface="Open Sauce Medium Italics" charset="1" panose="00000600000000000000"/>
      <p:regular r:id="rId36"/>
    </p:embeddedFont>
    <p:embeddedFont>
      <p:font typeface="Open Sauce Semi-Bold" charset="1" panose="00000700000000000000"/>
      <p:regular r:id="rId37"/>
    </p:embeddedFont>
    <p:embeddedFont>
      <p:font typeface="Open Sauce Semi-Bold Italics" charset="1" panose="00000700000000000000"/>
      <p:regular r:id="rId38"/>
    </p:embeddedFont>
    <p:embeddedFont>
      <p:font typeface="Open Sauce Heavy" charset="1" panose="00000A00000000000000"/>
      <p:regular r:id="rId39"/>
    </p:embeddedFont>
    <p:embeddedFont>
      <p:font typeface="Open Sauce Heavy Italics" charset="1" panose="00000A00000000000000"/>
      <p:regular r:id="rId40"/>
    </p:embeddedFont>
    <p:embeddedFont>
      <p:font typeface="Inter" charset="1" panose="020B0502030000000004"/>
      <p:regular r:id="rId41"/>
    </p:embeddedFont>
    <p:embeddedFont>
      <p:font typeface="Inter Bold" charset="1" panose="020B0802030000000004"/>
      <p:regular r:id="rId42"/>
    </p:embeddedFont>
    <p:embeddedFont>
      <p:font typeface="Inter Italics" charset="1" panose="020B0502030000000004"/>
      <p:regular r:id="rId43"/>
    </p:embeddedFont>
    <p:embeddedFont>
      <p:font typeface="Inter Bold Italics" charset="1" panose="020B0802030000000004"/>
      <p:regular r:id="rId44"/>
    </p:embeddedFont>
    <p:embeddedFont>
      <p:font typeface="Inter Thin" charset="1" panose="020B0A02050000000004"/>
      <p:regular r:id="rId45"/>
    </p:embeddedFont>
    <p:embeddedFont>
      <p:font typeface="Inter Thin Italics" charset="1" panose="020B0A02050000000004"/>
      <p:regular r:id="rId46"/>
    </p:embeddedFont>
    <p:embeddedFont>
      <p:font typeface="Inter Extra-Light" charset="1" panose="02000503000000020004"/>
      <p:regular r:id="rId47"/>
    </p:embeddedFont>
    <p:embeddedFont>
      <p:font typeface="Inter Light" charset="1" panose="02000503000000020004"/>
      <p:regular r:id="rId48"/>
    </p:embeddedFont>
    <p:embeddedFont>
      <p:font typeface="Inter Medium" charset="1" panose="02000503000000020004"/>
      <p:regular r:id="rId49"/>
    </p:embeddedFont>
    <p:embeddedFont>
      <p:font typeface="Inter Semi-Bold" charset="1" panose="02000503000000020004"/>
      <p:regular r:id="rId50"/>
    </p:embeddedFont>
    <p:embeddedFont>
      <p:font typeface="Inter Ultra-Bold" charset="1" panose="02000503000000020004"/>
      <p:regular r:id="rId51"/>
    </p:embeddedFont>
    <p:embeddedFont>
      <p:font typeface="Inter Heavy" charset="1" panose="020005030000000200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67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CC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040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3036" y="5791068"/>
            <a:ext cx="7913921" cy="46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004058"/>
                </a:solidFill>
                <a:latin typeface="Now"/>
              </a:rPr>
              <a:t>Adrian Szlachta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936" y="2493818"/>
            <a:ext cx="10959085" cy="174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VUE.JS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95175" y="8053069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936" y="4082024"/>
            <a:ext cx="10180257" cy="17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004058"/>
                </a:solidFill>
                <a:latin typeface="Now Bold"/>
              </a:rPr>
              <a:t>FRAMEWORK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683393" y="1431396"/>
            <a:ext cx="8984805" cy="7199111"/>
          </a:xfrm>
          <a:custGeom>
            <a:avLst/>
            <a:gdLst/>
            <a:ahLst/>
            <a:cxnLst/>
            <a:rect r="r" b="b" t="t" l="l"/>
            <a:pathLst>
              <a:path h="7199111" w="8984805">
                <a:moveTo>
                  <a:pt x="0" y="0"/>
                </a:moveTo>
                <a:lnTo>
                  <a:pt x="8984805" y="0"/>
                </a:lnTo>
                <a:lnTo>
                  <a:pt x="8984805" y="7199111"/>
                </a:lnTo>
                <a:lnTo>
                  <a:pt x="0" y="7199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5" t="-945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56697" y="5819137"/>
            <a:ext cx="6270684" cy="4467863"/>
          </a:xfrm>
          <a:custGeom>
            <a:avLst/>
            <a:gdLst/>
            <a:ahLst/>
            <a:cxnLst/>
            <a:rect r="r" b="b" t="t" l="l"/>
            <a:pathLst>
              <a:path h="4467863" w="6270684">
                <a:moveTo>
                  <a:pt x="0" y="0"/>
                </a:moveTo>
                <a:lnTo>
                  <a:pt x="6270684" y="0"/>
                </a:lnTo>
                <a:lnTo>
                  <a:pt x="6270684" y="4467863"/>
                </a:lnTo>
                <a:lnTo>
                  <a:pt x="0" y="4467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35225" y="-1619050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9785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3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98964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201069" cy="8256914"/>
          </a:xfrm>
          <a:custGeom>
            <a:avLst/>
            <a:gdLst/>
            <a:ahLst/>
            <a:cxnLst/>
            <a:rect r="r" b="b" t="t" l="l"/>
            <a:pathLst>
              <a:path h="8256914" w="4201069">
                <a:moveTo>
                  <a:pt x="0" y="0"/>
                </a:moveTo>
                <a:lnTo>
                  <a:pt x="4201069" y="0"/>
                </a:lnTo>
                <a:lnTo>
                  <a:pt x="4201069" y="8256914"/>
                </a:lnTo>
                <a:lnTo>
                  <a:pt x="0" y="8256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704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9163" y="1028700"/>
            <a:ext cx="6898787" cy="8256914"/>
          </a:xfrm>
          <a:custGeom>
            <a:avLst/>
            <a:gdLst/>
            <a:ahLst/>
            <a:cxnLst/>
            <a:rect r="r" b="b" t="t" l="l"/>
            <a:pathLst>
              <a:path h="8256914" w="6898787">
                <a:moveTo>
                  <a:pt x="0" y="0"/>
                </a:moveTo>
                <a:lnTo>
                  <a:pt x="6898788" y="0"/>
                </a:lnTo>
                <a:lnTo>
                  <a:pt x="6898788" y="8256914"/>
                </a:lnTo>
                <a:lnTo>
                  <a:pt x="0" y="8256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10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32773" y="2920382"/>
            <a:ext cx="4849739" cy="480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W tym przykładzie Vuex przechowuje stan licznika,           a komponent App.vue korzysta     z gettera getCounter do wyświetlenia aktualnej wartości oraz akcji increment do zwiększania licznika.</a:t>
            </a: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Dzięki temu stan licznika jest globalny i dostępny dla wszystkich komponentów             w aplikacji.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9785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9" t="0" r="-1429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98964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58562" y="2606334"/>
            <a:ext cx="7242365" cy="7402213"/>
          </a:xfrm>
          <a:custGeom>
            <a:avLst/>
            <a:gdLst/>
            <a:ahLst/>
            <a:cxnLst/>
            <a:rect r="r" b="b" t="t" l="l"/>
            <a:pathLst>
              <a:path h="7402213" w="7242365">
                <a:moveTo>
                  <a:pt x="0" y="0"/>
                </a:moveTo>
                <a:lnTo>
                  <a:pt x="7242365" y="0"/>
                </a:lnTo>
                <a:lnTo>
                  <a:pt x="7242365" y="7402214"/>
                </a:lnTo>
                <a:lnTo>
                  <a:pt x="0" y="7402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20592" y="2606334"/>
            <a:ext cx="5772474" cy="5456329"/>
          </a:xfrm>
          <a:custGeom>
            <a:avLst/>
            <a:gdLst/>
            <a:ahLst/>
            <a:cxnLst/>
            <a:rect r="r" b="b" t="t" l="l"/>
            <a:pathLst>
              <a:path h="5456329" w="5772474">
                <a:moveTo>
                  <a:pt x="0" y="0"/>
                </a:moveTo>
                <a:lnTo>
                  <a:pt x="5772474" y="0"/>
                </a:lnTo>
                <a:lnTo>
                  <a:pt x="5772474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689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8562" y="725273"/>
            <a:ext cx="10131784" cy="159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Przekazywanie danych za pomocą propsów oraz vuex</a:t>
            </a:r>
          </a:p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PROPS:</a:t>
            </a:r>
          </a:p>
          <a:p>
            <a:pPr>
              <a:lnSpc>
                <a:spcPts val="3221"/>
              </a:lnSpc>
            </a:pPr>
          </a:p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    </a:t>
            </a:r>
            <a:r>
              <a:rPr lang="en-US" sz="2300">
                <a:solidFill>
                  <a:srgbClr val="FFFBFB"/>
                </a:solidFill>
                <a:latin typeface="Now"/>
              </a:rPr>
              <a:t>Komponent rodzica (ParentComponent.vue):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17553" y="1925423"/>
            <a:ext cx="10131784" cy="39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Komponent potomny (ChildComponent.vue):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98964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5245" y="1348338"/>
            <a:ext cx="4522849" cy="5616051"/>
          </a:xfrm>
          <a:custGeom>
            <a:avLst/>
            <a:gdLst/>
            <a:ahLst/>
            <a:cxnLst/>
            <a:rect r="r" b="b" t="t" l="l"/>
            <a:pathLst>
              <a:path h="5616051" w="4522849">
                <a:moveTo>
                  <a:pt x="0" y="0"/>
                </a:moveTo>
                <a:lnTo>
                  <a:pt x="4522849" y="0"/>
                </a:lnTo>
                <a:lnTo>
                  <a:pt x="4522849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50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07366" y="1348338"/>
            <a:ext cx="6821169" cy="8438254"/>
          </a:xfrm>
          <a:custGeom>
            <a:avLst/>
            <a:gdLst/>
            <a:ahLst/>
            <a:cxnLst/>
            <a:rect r="r" b="b" t="t" l="l"/>
            <a:pathLst>
              <a:path h="8438254" w="6821169">
                <a:moveTo>
                  <a:pt x="0" y="0"/>
                </a:moveTo>
                <a:lnTo>
                  <a:pt x="6821169" y="0"/>
                </a:lnTo>
                <a:lnTo>
                  <a:pt x="6821169" y="8438254"/>
                </a:lnTo>
                <a:lnTo>
                  <a:pt x="0" y="8438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393" b="-164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7808" y="1348338"/>
            <a:ext cx="4295847" cy="5574546"/>
          </a:xfrm>
          <a:custGeom>
            <a:avLst/>
            <a:gdLst/>
            <a:ahLst/>
            <a:cxnLst/>
            <a:rect r="r" b="b" t="t" l="l"/>
            <a:pathLst>
              <a:path h="5574546" w="4295847">
                <a:moveTo>
                  <a:pt x="0" y="0"/>
                </a:moveTo>
                <a:lnTo>
                  <a:pt x="4295847" y="0"/>
                </a:lnTo>
                <a:lnTo>
                  <a:pt x="4295847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94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9323" y="686267"/>
            <a:ext cx="2234693" cy="39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VUEX - </a:t>
            </a:r>
            <a:r>
              <a:rPr lang="en-US" sz="2300">
                <a:solidFill>
                  <a:srgbClr val="FFFBFB"/>
                </a:solidFill>
                <a:latin typeface="Now"/>
              </a:rPr>
              <a:t>store.js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0740" y="686267"/>
            <a:ext cx="5594421" cy="39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Komponent (ParentComponent.vue):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3579" y="686267"/>
            <a:ext cx="5594421" cy="39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Komponent (ChildComponent.vue):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4495" y="941416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19" y="0"/>
                </a:lnTo>
                <a:lnTo>
                  <a:pt x="2293319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820941"/>
            <a:chOff x="0" y="0"/>
            <a:chExt cx="2833290" cy="437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437038"/>
            </a:xfrm>
            <a:custGeom>
              <a:avLst/>
              <a:gdLst/>
              <a:ahLst/>
              <a:cxnLst/>
              <a:rect r="r" b="b" t="t" l="l"/>
              <a:pathLst>
                <a:path h="43703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37038"/>
                  </a:lnTo>
                  <a:lnTo>
                    <a:pt x="0" y="437038"/>
                  </a:lnTo>
                  <a:close/>
                </a:path>
              </a:pathLst>
            </a:custGeom>
            <a:blipFill>
              <a:blip r:embed="rId2"/>
              <a:stretch>
                <a:fillRect l="0" t="-166098" r="0" b="-16609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81225" y="0"/>
            <a:ext cx="19373850" cy="10287000"/>
            <a:chOff x="0" y="0"/>
            <a:chExt cx="51025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02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02578">
                  <a:moveTo>
                    <a:pt x="0" y="0"/>
                  </a:moveTo>
                  <a:lnTo>
                    <a:pt x="5102578" y="0"/>
                  </a:lnTo>
                  <a:lnTo>
                    <a:pt x="5102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058">
                <a:alpha val="6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0257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41638" y="796108"/>
            <a:ext cx="130047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Change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36790" y="3396063"/>
            <a:ext cx="13612739" cy="217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Mechanizm change detection w Vue.js polega na automatycznym wykrywaniu zmian w danych komponentu i aktualizacji widoku w przypadku ich modyfikacji. Vue.js śledzi zależności między komponentami a danymi, co pozwala na efektywne renderowanie tylko tych części widoku, które wymagają aktualizacji. Jednakże Vue.js ma problem z wykrywaniem zmian w tablicach, szczególnie w przypadku zmian dokonywanych przy użyciu indeksów lub metody length.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6790" y="6118274"/>
            <a:ext cx="13612739" cy="437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Aby obejść ten problem, można zastosować następujące rozwiązania: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Zamiast zmieniać tablicę w miejscu, można użyć metod reaktywnych udostępnianych przez Vue.js, takich jak push(), pop(), splice() itp., które informują framework o zmianach.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Można również zastosować metodę Vue.set() (lub this.$set() w komponentach) do dodawania nowych właściwości reaktywnych do obiektów, co umożliwia śledzenie zmian w tablicach.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Innym rozwiązaniem jest tworzenie kopii tablicy i modyfikowanie jej, co pozwala uniknąć problemów związanych z bezpośrednią modyfikacją oryginalnej tablicy.</a:t>
            </a:r>
          </a:p>
          <a:p>
            <a:pPr algn="ctr">
              <a:lnSpc>
                <a:spcPts val="3451"/>
              </a:lnSpc>
            </a:pPr>
          </a:p>
          <a:p>
            <a:pPr algn="ctr">
              <a:lnSpc>
                <a:spcPts val="3451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820941"/>
            <a:chOff x="0" y="0"/>
            <a:chExt cx="2833290" cy="437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437038"/>
            </a:xfrm>
            <a:custGeom>
              <a:avLst/>
              <a:gdLst/>
              <a:ahLst/>
              <a:cxnLst/>
              <a:rect r="r" b="b" t="t" l="l"/>
              <a:pathLst>
                <a:path h="43703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37038"/>
                  </a:lnTo>
                  <a:lnTo>
                    <a:pt x="0" y="437038"/>
                  </a:lnTo>
                  <a:close/>
                </a:path>
              </a:pathLst>
            </a:custGeom>
            <a:blipFill>
              <a:blip r:embed="rId2"/>
              <a:stretch>
                <a:fillRect l="0" t="-198635" r="0" b="-660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81225" y="0"/>
            <a:ext cx="19373850" cy="10287000"/>
            <a:chOff x="0" y="0"/>
            <a:chExt cx="5102578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02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02578">
                  <a:moveTo>
                    <a:pt x="0" y="0"/>
                  </a:moveTo>
                  <a:lnTo>
                    <a:pt x="5102578" y="0"/>
                  </a:lnTo>
                  <a:lnTo>
                    <a:pt x="5102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058">
                <a:alpha val="6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10257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41638" y="796108"/>
            <a:ext cx="130047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Change detection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5874" y="3081399"/>
            <a:ext cx="7938126" cy="6738647"/>
          </a:xfrm>
          <a:custGeom>
            <a:avLst/>
            <a:gdLst/>
            <a:ahLst/>
            <a:cxnLst/>
            <a:rect r="r" b="b" t="t" l="l"/>
            <a:pathLst>
              <a:path h="6738647" w="7938126">
                <a:moveTo>
                  <a:pt x="0" y="0"/>
                </a:moveTo>
                <a:lnTo>
                  <a:pt x="7938126" y="0"/>
                </a:lnTo>
                <a:lnTo>
                  <a:pt x="7938126" y="6738647"/>
                </a:lnTo>
                <a:lnTo>
                  <a:pt x="0" y="6738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767455" y="5232814"/>
            <a:ext cx="6841528" cy="130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Jednym ze sposobów wykrywania zmian jest również stosowanie watch na obiektach oraz zastosowanie opcji deep.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385817"/>
            <a:ext cx="1694792" cy="11326091"/>
            <a:chOff x="0" y="0"/>
            <a:chExt cx="446365" cy="29830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365" cy="2983003"/>
            </a:xfrm>
            <a:custGeom>
              <a:avLst/>
              <a:gdLst/>
              <a:ahLst/>
              <a:cxnLst/>
              <a:rect r="r" b="b" t="t" l="l"/>
              <a:pathLst>
                <a:path h="2983003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759821"/>
                  </a:lnTo>
                  <a:cubicBezTo>
                    <a:pt x="446365" y="2883081"/>
                    <a:pt x="346443" y="2983003"/>
                    <a:pt x="223183" y="2983003"/>
                  </a:cubicBezTo>
                  <a:lnTo>
                    <a:pt x="223183" y="2983003"/>
                  </a:lnTo>
                  <a:cubicBezTo>
                    <a:pt x="99922" y="2983003"/>
                    <a:pt x="0" y="2883081"/>
                    <a:pt x="0" y="275982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6365" cy="3021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109187"/>
            <a:ext cx="1028700" cy="3177813"/>
            <a:chOff x="0" y="0"/>
            <a:chExt cx="812800" cy="251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11231" y="1028700"/>
            <a:ext cx="1652841" cy="16528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24CC83">
                <a:alpha val="2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14124" y="816351"/>
            <a:ext cx="771724" cy="7717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24CC8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19457" y="8414693"/>
            <a:ext cx="3744615" cy="374461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24CC83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68432" y="1315911"/>
            <a:ext cx="8397551" cy="8229600"/>
          </a:xfrm>
          <a:custGeom>
            <a:avLst/>
            <a:gdLst/>
            <a:ahLst/>
            <a:cxnLst/>
            <a:rect r="r" b="b" t="t" l="l"/>
            <a:pathLst>
              <a:path h="8229600" w="8397551">
                <a:moveTo>
                  <a:pt x="0" y="0"/>
                </a:moveTo>
                <a:lnTo>
                  <a:pt x="8397551" y="0"/>
                </a:lnTo>
                <a:lnTo>
                  <a:pt x="8397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665983" y="4201986"/>
            <a:ext cx="763608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Dziękuję</a:t>
            </a:r>
          </a:p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za uwagę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37744" y="0"/>
            <a:ext cx="5416831" cy="12022429"/>
            <a:chOff x="0" y="0"/>
            <a:chExt cx="2858770" cy="6344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16459" t="0" r="-1164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545050" y="7109187"/>
            <a:ext cx="1028700" cy="3177813"/>
            <a:chOff x="0" y="0"/>
            <a:chExt cx="812800" cy="2510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10865"/>
            </a:xfrm>
            <a:custGeom>
              <a:avLst/>
              <a:gdLst/>
              <a:ahLst/>
              <a:cxnLst/>
              <a:rect r="r" b="b" t="t" l="l"/>
              <a:pathLst>
                <a:path h="251086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545050" y="0"/>
            <a:ext cx="1028700" cy="10287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51817" y="-462485"/>
            <a:ext cx="1694792" cy="12022429"/>
            <a:chOff x="0" y="0"/>
            <a:chExt cx="446365" cy="31664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6365" cy="3166401"/>
            </a:xfrm>
            <a:custGeom>
              <a:avLst/>
              <a:gdLst/>
              <a:ahLst/>
              <a:cxnLst/>
              <a:rect r="r" b="b" t="t" l="l"/>
              <a:pathLst>
                <a:path h="3166401" w="446365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943218"/>
                  </a:lnTo>
                  <a:cubicBezTo>
                    <a:pt x="446365" y="3066479"/>
                    <a:pt x="346443" y="3166401"/>
                    <a:pt x="223183" y="3166401"/>
                  </a:cubicBezTo>
                  <a:lnTo>
                    <a:pt x="223183" y="3166401"/>
                  </a:lnTo>
                  <a:cubicBezTo>
                    <a:pt x="99922" y="3166401"/>
                    <a:pt x="0" y="3066479"/>
                    <a:pt x="0" y="2943218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46365" cy="3204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39637" y="786854"/>
            <a:ext cx="1977164" cy="197716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24CC83">
                <a:alpha val="2980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66784" y="1556826"/>
            <a:ext cx="10683328" cy="138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5"/>
              </a:lnSpc>
            </a:pPr>
            <a:r>
              <a:rPr lang="en-US" sz="9300">
                <a:solidFill>
                  <a:srgbClr val="FFFBFB"/>
                </a:solidFill>
                <a:latin typeface="Now Bold"/>
              </a:rPr>
              <a:t>Co to jest Vue?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6784" y="3501501"/>
            <a:ext cx="9387103" cy="437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Vue.js to progresywny framework JavaScript używany do budowy interfejsów użytkownika oraz aplikacji jednostronicowych. Zapewnia łatwą integrację dzięki swojej minimalistycznej architekturze, elastyczności i wydajności, co pozwala programistom efektywnie tworzyć dynamiczne aplikacje internetowe. Vue.js opiera się na konceptach reaktywności danych i komponentów, umożliwiając szybkie tworzenie interaktywnych UI.</a:t>
            </a:r>
          </a:p>
          <a:p>
            <a:pPr>
              <a:lnSpc>
                <a:spcPts val="3451"/>
              </a:lnSpc>
            </a:pPr>
          </a:p>
          <a:p>
            <a:pPr>
              <a:lnSpc>
                <a:spcPts val="3451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804344" y="8950294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040608" y="3520919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98134" y="9740447"/>
            <a:ext cx="3112238" cy="3112238"/>
          </a:xfrm>
          <a:custGeom>
            <a:avLst/>
            <a:gdLst/>
            <a:ahLst/>
            <a:cxnLst/>
            <a:rect r="r" b="b" t="t" l="l"/>
            <a:pathLst>
              <a:path h="3112238" w="3112238">
                <a:moveTo>
                  <a:pt x="0" y="0"/>
                </a:moveTo>
                <a:lnTo>
                  <a:pt x="3112237" y="0"/>
                </a:lnTo>
                <a:lnTo>
                  <a:pt x="3112237" y="3112238"/>
                </a:lnTo>
                <a:lnTo>
                  <a:pt x="0" y="311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6848061" y="9740447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402448" y="9740447"/>
            <a:ext cx="3112238" cy="3112238"/>
          </a:xfrm>
          <a:custGeom>
            <a:avLst/>
            <a:gdLst/>
            <a:ahLst/>
            <a:cxnLst/>
            <a:rect r="r" b="b" t="t" l="l"/>
            <a:pathLst>
              <a:path h="3112238" w="3112238">
                <a:moveTo>
                  <a:pt x="0" y="0"/>
                </a:moveTo>
                <a:lnTo>
                  <a:pt x="3112238" y="0"/>
                </a:lnTo>
                <a:lnTo>
                  <a:pt x="3112238" y="3112238"/>
                </a:lnTo>
                <a:lnTo>
                  <a:pt x="0" y="311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7625" y="9740447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3932612" y="9740447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58567" y="677644"/>
            <a:ext cx="763608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Zalety i wady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0122" y="2467301"/>
            <a:ext cx="732337" cy="7323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91213" y="2898013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Dzięki prostocie składni i intuicyjnej dokumentacji Vue.js jest łatwy dla początkujących programistów, umożliwiając im szybkie rozpoczęcie pracy nad projektami.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1213" y="2382619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Łatwość nauki i zrozumienia: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70122" y="4567654"/>
            <a:ext cx="732337" cy="73233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91213" y="4990972"/>
            <a:ext cx="733658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Vue.js oferuje szybkie renderowanie interfejsów użytkownika dzięki swojemu lekkiemu rozmiarowi i zintegrowanemu systemowi reaktywności danych, co przekłada się na płynne działanie aplikacji.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1213" y="4482972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Efektywność i wydajność: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70122" y="7115392"/>
            <a:ext cx="732337" cy="73233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91213" y="7555629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Vue.js umożliwia budowę aplikacji zarówno małych prototypów, jak i dużych, skalowalnych projektów, dzięki czemu jest odpowiedni do różnorodnych zastosowań.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91213" y="7030711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Elastyczność i modułowość: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560206" y="2467301"/>
            <a:ext cx="732337" cy="73233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481297" y="3358388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Pomimo wzrostu popularności, Vue.js nadal pozostaje mniej popularny od niektórych konkurencyjnych frameworków, co może skutkować mniejszą dostępnością zasobów i narzędzi.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81297" y="2382619"/>
            <a:ext cx="73365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Mniejsza popularność w porównaniu               z innymi frameworkami: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560206" y="4894679"/>
            <a:ext cx="732337" cy="73233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481297" y="5784722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 przeciwieństwie do niektórych innych frameworków, Vue.js nie cieszy się wsparciem niektórych dużych firm, co może być ważne dla niektórych projektów.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81297" y="4809997"/>
            <a:ext cx="692788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Brak natywnego wsparcia od niektórych firm i organizacji: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60206" y="7302717"/>
            <a:ext cx="732337" cy="732337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481297" y="8149590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Chociaż elastyczność Vue.js może być zaletą, może też prowadzić do chaotycznego kodu w przypadku braku jasnych wytycznych dla programistów.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81297" y="7218036"/>
            <a:ext cx="73365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Nadmiar elastyczności może prowadzić do chaosu w kodzie: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012033" y="2796779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98134" y="9414865"/>
            <a:ext cx="3112238" cy="3112238"/>
          </a:xfrm>
          <a:custGeom>
            <a:avLst/>
            <a:gdLst/>
            <a:ahLst/>
            <a:cxnLst/>
            <a:rect r="r" b="b" t="t" l="l"/>
            <a:pathLst>
              <a:path h="3112238" w="3112238">
                <a:moveTo>
                  <a:pt x="0" y="0"/>
                </a:moveTo>
                <a:lnTo>
                  <a:pt x="3112237" y="0"/>
                </a:lnTo>
                <a:lnTo>
                  <a:pt x="3112237" y="3112238"/>
                </a:lnTo>
                <a:lnTo>
                  <a:pt x="0" y="311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6848061" y="9414865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402448" y="9414865"/>
            <a:ext cx="3112238" cy="3112238"/>
          </a:xfrm>
          <a:custGeom>
            <a:avLst/>
            <a:gdLst/>
            <a:ahLst/>
            <a:cxnLst/>
            <a:rect r="r" b="b" t="t" l="l"/>
            <a:pathLst>
              <a:path h="3112238" w="3112238">
                <a:moveTo>
                  <a:pt x="0" y="0"/>
                </a:moveTo>
                <a:lnTo>
                  <a:pt x="3112238" y="0"/>
                </a:lnTo>
                <a:lnTo>
                  <a:pt x="3112238" y="3112238"/>
                </a:lnTo>
                <a:lnTo>
                  <a:pt x="0" y="311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7625" y="9414865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grpSp>
        <p:nvGrpSpPr>
          <p:cNvPr name="Group 7" id="7"/>
          <p:cNvGrpSpPr/>
          <p:nvPr/>
        </p:nvGrpSpPr>
        <p:grpSpPr>
          <a:xfrm rot="-10800000">
            <a:off x="13932612" y="9414865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0122" y="2072545"/>
            <a:ext cx="732337" cy="7323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1213" y="2173873"/>
            <a:ext cx="733658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Istnieje duże wsparcie społecznościowe w postaci aktywnych forum, bibliotek i narzędzi wspierających </a:t>
            </a:r>
          </a:p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rozwój aplikacji opartych na Vue.js.</a:t>
            </a:r>
          </a:p>
          <a:p>
            <a:pPr marL="0" indent="0" lvl="0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91213" y="1658479"/>
            <a:ext cx="61097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Aktywna społeczność i wsparcie: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70122" y="3843514"/>
            <a:ext cx="732337" cy="73233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05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91213" y="4266833"/>
            <a:ext cx="713028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Vue.js może być łatwo zintegrowany z istniejącymi projektami, nawet w przypadku aplikacji opartych na innych frameworkach, co ułatwia migrację lub współpracę między zespołami.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1213" y="3758833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Łatwa integracja: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70122" y="6391253"/>
            <a:ext cx="732337" cy="73233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91213" y="6831489"/>
            <a:ext cx="733658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Vue.js posiada obszerną, przejrzystą i aktualną dokumentację, co ułatwia programistom znalezienie potrzebnych informacji i rozwiązywanie problemów.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1213" y="6306571"/>
            <a:ext cx="55036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Dobra dokumentacja: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60206" y="1065757"/>
            <a:ext cx="732337" cy="73233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481297" y="1956844"/>
            <a:ext cx="7336581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 porównaniu z niektórymi innymi frameworkami, Vue.js może mieć mniejszą liczbę gotowych komponentów, co może wymagać większego nakładu pracy przy tworzeniu niestandardowych rozwiązań.</a:t>
            </a:r>
          </a:p>
          <a:p>
            <a:pPr marL="0" indent="0" lvl="0">
              <a:lnSpc>
                <a:spcPts val="294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481297" y="981075"/>
            <a:ext cx="73365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Mniejsza ilość gotowych komponentów w porównaniu z innymi frameworkami: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560206" y="3961420"/>
            <a:ext cx="732337" cy="73233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05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481297" y="4383178"/>
            <a:ext cx="733658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Korzystanie wyłącznie z jednego frameworka, takiego jak Vue.js, może zwiększać ryzyko zależności od jednego dostawcy, co może wpłynąć na przyszłą rozbudowę aplikacji.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81297" y="3876739"/>
            <a:ext cx="6927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Ryzyko zależności od jednego dostawcy: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560206" y="6329422"/>
            <a:ext cx="732337" cy="73233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CC83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 Bold"/>
                </a:rPr>
                <a:t>06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481297" y="7176294"/>
            <a:ext cx="733658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Chociaż Vue.js jest stosunkowo łatwy do nauki, wymaga pewnego poziomu zrozumienia reaktywności danych, co może stanowić wyzwanie dla początkujących programistów.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481297" y="6244740"/>
            <a:ext cx="73365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aret Bold"/>
              </a:rPr>
              <a:t>Wymagania dotyczące doświadczenia w obszarze reaktywności danych: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41638" y="941380"/>
            <a:ext cx="130047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Vue vs inne frameworki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4044" y="2970205"/>
          <a:ext cx="16855962" cy="6129665"/>
        </p:xfrm>
        <a:graphic>
          <a:graphicData uri="http://schemas.openxmlformats.org/drawingml/2006/table">
            <a:tbl>
              <a:tblPr/>
              <a:tblGrid>
                <a:gridCol w="4213991"/>
                <a:gridCol w="4213991"/>
                <a:gridCol w="4213991"/>
                <a:gridCol w="4213991"/>
              </a:tblGrid>
              <a:tr h="948873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Temat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Vue.js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React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Angular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060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1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803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4722492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 Medium"/>
              </a:rPr>
              <a:t>Łatwość nauki i zrozumienia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16013887" y="-734605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842075" y="-616841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77228" y="4536754"/>
            <a:ext cx="380367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Prosta i przejrzysta składnia, łatwa dla początkujących.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4501" y="4165279"/>
            <a:ext cx="390758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Wymaga bardzo dobrego znajomości js oraz jego mechanizmów, duże community daje duże wsparcie.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4257" y="4165279"/>
            <a:ext cx="3851297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Bardziej złożona składnia           i struktura, jednakowa dla większych zespołów                    i projektów.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24597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 Medium"/>
              </a:rPr>
              <a:t>Wykorzystanie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77228" y="6138859"/>
            <a:ext cx="380367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Do małych i start-upowych projektów.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6455" y="6324597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Duże i średnie projekty.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71882" y="6324597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Duże i średnie projekty.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858554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 Medium"/>
              </a:rPr>
              <a:t>Zachowanie jakości kodu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7853" y="7672817"/>
            <a:ext cx="380367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Przy zachowaniu wzorców       z dokumentacji łatwe.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07913" y="7301342"/>
            <a:ext cx="404612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Ze względu na swoją elastyczność w doborze   bibliotek oraz struktury w Reacie łatwo jest zrobić bałagan.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71882" y="7301342"/>
            <a:ext cx="380367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Wymusza pewne struktury          i wykorzystanie wewnętrznych narzędzi co powoduje łatwe utrzymanie kodu.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4044" y="2667468"/>
          <a:ext cx="16855962" cy="5314014"/>
        </p:xfrm>
        <a:graphic>
          <a:graphicData uri="http://schemas.openxmlformats.org/drawingml/2006/table">
            <a:tbl>
              <a:tblPr/>
              <a:tblGrid>
                <a:gridCol w="4213991"/>
                <a:gridCol w="4213991"/>
                <a:gridCol w="4213991"/>
                <a:gridCol w="4213991"/>
              </a:tblGrid>
              <a:tr h="94978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Temat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Vue.js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React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strike="noStrike" u="none">
                          <a:solidFill>
                            <a:srgbClr val="FFFFFF"/>
                          </a:solidFill>
                          <a:latin typeface="Now Bold"/>
                        </a:rPr>
                        <a:t>Angular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949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3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4C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4157817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 Medium"/>
              </a:rPr>
              <a:t>Pobieranie danych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6013887" y="-734605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842075" y="-616841"/>
            <a:ext cx="3112238" cy="2466059"/>
          </a:xfrm>
          <a:custGeom>
            <a:avLst/>
            <a:gdLst/>
            <a:ahLst/>
            <a:cxnLst/>
            <a:rect r="r" b="b" t="t" l="l"/>
            <a:pathLst>
              <a:path h="2466059" w="3112238">
                <a:moveTo>
                  <a:pt x="0" y="0"/>
                </a:moveTo>
                <a:lnTo>
                  <a:pt x="3112238" y="0"/>
                </a:lnTo>
                <a:lnTo>
                  <a:pt x="3112238" y="2466059"/>
                </a:lnTo>
                <a:lnTo>
                  <a:pt x="0" y="2466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62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5554" y="3972079"/>
            <a:ext cx="380367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Axios, fetch oraz działanie na Promisach.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05505" y="3972079"/>
            <a:ext cx="390758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Axios, fetch oraz działanie na Promisach.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48070" y="3972079"/>
            <a:ext cx="385129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Wykorzystanie HttpClient oraz obiektów Observera.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20814"/>
            <a:ext cx="380367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 Medium"/>
              </a:rPr>
              <a:t>Wirtualne drzewo DOM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77228" y="5577864"/>
            <a:ext cx="380367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Ma wirtualne drzewo DOM, które pomaga w efektywnym renderowaniu zmian i minimalizacji operacji na rzeczywistym drzewie DOM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6455" y="5392127"/>
            <a:ext cx="3803672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Wykorzystuje wirtualny DOM do porównywania stanu poprzedniego i obecnego, co pozwala na minimalną manipulację rzeczywistym drzewem DOM.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37802" y="5763602"/>
            <a:ext cx="380367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73">
                <a:solidFill>
                  <a:srgbClr val="FFFFFF"/>
                </a:solidFill>
                <a:latin typeface="Now"/>
              </a:rPr>
              <a:t>Korzysta z wirtualnego DOM   w celu zoptymalizowania renderowania i poprawy wydajności.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61927" y="0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2067" t="0" r="-3366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356856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416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32034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3251469" y="1259985"/>
            <a:ext cx="130047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Propsy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8625" y="3082850"/>
            <a:ext cx="10131784" cy="217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Propsy w Vue.js są mechanizmem, który umożliwia komunikację między komponentami poprzez przekazywanie danych z komponentu rodzica do komponentu potomnego. Pozwalają one na dynamiczne przekazywanie danych, co jest kluczowe dla budowania modularnych  i reużywalnych komponentów.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8625" y="5690755"/>
            <a:ext cx="10131784" cy="39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Rodzaje propsów: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Standardowe propsy:</a:t>
            </a:r>
            <a:r>
              <a:rPr lang="en-US" sz="2300">
                <a:solidFill>
                  <a:srgbClr val="FFFBFB"/>
                </a:solidFill>
                <a:latin typeface="Now"/>
              </a:rPr>
              <a:t> Są to wartości przekazywane z komponentu nadrzędnego do komponentu potomnego poprzez atrybuty HTML, np. &lt;my-component :propName="value"&gt;&lt;/my-component&gt;.</a:t>
            </a:r>
          </a:p>
          <a:p>
            <a:pPr>
              <a:lnSpc>
                <a:spcPts val="3451"/>
              </a:lnSpc>
            </a:pP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Dynamiczne propsy: </a:t>
            </a:r>
            <a:r>
              <a:rPr lang="en-US" sz="2300">
                <a:solidFill>
                  <a:srgbClr val="FFFBFB"/>
                </a:solidFill>
                <a:latin typeface="Now"/>
              </a:rPr>
              <a:t>Pozwalają na przekazywanie dynamicznych wartości do komponentu potomnego, co oznacza, że dane te mogą być zmienną wartością, obiektem, tablicą itp.</a:t>
            </a:r>
          </a:p>
          <a:p>
            <a:pPr>
              <a:lnSpc>
                <a:spcPts val="345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51217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48680" t="0" r="-734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356856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416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32034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24CC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48625" y="3914810"/>
            <a:ext cx="5236455" cy="5343490"/>
          </a:xfrm>
          <a:custGeom>
            <a:avLst/>
            <a:gdLst/>
            <a:ahLst/>
            <a:cxnLst/>
            <a:rect r="r" b="b" t="t" l="l"/>
            <a:pathLst>
              <a:path h="5343490" w="5236455">
                <a:moveTo>
                  <a:pt x="0" y="0"/>
                </a:moveTo>
                <a:lnTo>
                  <a:pt x="5236455" y="0"/>
                </a:lnTo>
                <a:lnTo>
                  <a:pt x="5236455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705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8625" y="1183785"/>
            <a:ext cx="9698830" cy="217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Walidacja propsów:</a:t>
            </a: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Vue.js umożliwia walidację propsów, co pozwala na sprawdzenie, czy przekazane dane spełniają określone kryteria. Można to osiągnąć poprzez zdefiniowanie obiektu props z właściwościami zawierającymi nazwy propsów i ich typy, np.: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1211" y="3925287"/>
            <a:ext cx="4693875" cy="52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Typowanie propsów:</a:t>
            </a: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W Vue.js można określić typy danych, które propsy powinny przyjmować. </a:t>
            </a: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Dostępne typy to: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String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Number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Boolean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Array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Object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Function</a:t>
            </a:r>
          </a:p>
          <a:p>
            <a:pPr marL="496760" indent="-248380" lvl="1">
              <a:lnSpc>
                <a:spcPts val="3451"/>
              </a:lnSpc>
              <a:buFont typeface="Arial"/>
              <a:buChar char="•"/>
            </a:pPr>
            <a:r>
              <a:rPr lang="en-US" sz="2300">
                <a:solidFill>
                  <a:srgbClr val="FFFBFB"/>
                </a:solidFill>
                <a:latin typeface="Now"/>
              </a:rPr>
              <a:t>Symbol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0388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73" t="0" r="-467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94680" y="-74001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11820" y="3069509"/>
            <a:ext cx="10460830" cy="480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Vuex to biblioteka stanu dla aplikacji Vue.js, która pomaga                      w zarządzaniu globalnym stanem aplikacji. Używa wzorca zarządzania stanem "flux", co ułatwia przewidywanie i śledzenie zmian w aplikacji. Vuex przechowuje dane w jednym globalnym obiekcie stanu, który jest dostępny dla wszystkich komponentów w aplikacji.</a:t>
            </a:r>
          </a:p>
          <a:p>
            <a:pPr>
              <a:lnSpc>
                <a:spcPts val="3451"/>
              </a:lnSpc>
            </a:pP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 Medium"/>
              </a:rPr>
              <a:t>Przykład:</a:t>
            </a:r>
          </a:p>
          <a:p>
            <a:pPr>
              <a:lnSpc>
                <a:spcPts val="3451"/>
              </a:lnSpc>
            </a:pPr>
            <a:r>
              <a:rPr lang="en-US" sz="2300">
                <a:solidFill>
                  <a:srgbClr val="FFFBFB"/>
                </a:solidFill>
                <a:latin typeface="Now"/>
              </a:rPr>
              <a:t>Załóżmy, że mamy prostą aplikację, która wyświetla licznik, a użytkownik może zwiększać jego wartość klikając na przycisk. W takim przypadku Vuex może być wykorzystany do przechowywania aktualnej wartości licznika.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408" y="1553302"/>
            <a:ext cx="130047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Vuex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DAF_O_7YBjE</dc:identifier>
  <dcterms:modified xsi:type="dcterms:W3CDTF">2011-08-01T06:04:30Z</dcterms:modified>
  <cp:revision>1</cp:revision>
  <dc:title>Blue Dark Professional Geometric Business Project Presentation </dc:title>
</cp:coreProperties>
</file>